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75" r:id="rId5"/>
    <p:sldId id="276" r:id="rId6"/>
    <p:sldId id="262" r:id="rId7"/>
    <p:sldId id="263" r:id="rId8"/>
    <p:sldId id="274" r:id="rId9"/>
    <p:sldId id="265" r:id="rId10"/>
    <p:sldId id="269" r:id="rId11"/>
    <p:sldId id="271" r:id="rId12"/>
    <p:sldId id="267" r:id="rId1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63238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63238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63238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63238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63238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63238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63238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63238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63238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263238"/>
        </a:fontRef>
        <a:srgbClr val="26323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3FA"/>
          </a:solidFill>
        </a:fill>
      </a:tcStyle>
    </a:wholeTbl>
    <a:band2H>
      <a:tcTxStyle/>
      <a:tcStyle>
        <a:tcBdr/>
        <a:fill>
          <a:solidFill>
            <a:srgbClr val="E6EAF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263238"/>
        </a:fontRef>
        <a:srgbClr val="26323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CDCD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263238"/>
        </a:fontRef>
        <a:srgbClr val="26323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263238"/>
        </a:fontRef>
        <a:srgbClr val="26323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63238"/>
        </a:fontRef>
        <a:srgbClr val="26323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63238"/>
              </a:solidFill>
              <a:prstDash val="solid"/>
              <a:round/>
            </a:ln>
          </a:top>
          <a:bottom>
            <a:ln w="25400" cap="flat">
              <a:solidFill>
                <a:srgbClr val="26323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63238"/>
              </a:solidFill>
              <a:prstDash val="solid"/>
              <a:round/>
            </a:ln>
          </a:top>
          <a:bottom>
            <a:ln w="25400" cap="flat">
              <a:solidFill>
                <a:srgbClr val="26323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263238"/>
        </a:fontRef>
        <a:srgbClr val="26323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63238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6323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6323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63238"/>
        </a:fontRef>
        <a:srgbClr val="263238"/>
      </a:tcTxStyle>
      <a:tcStyle>
        <a:tcBdr>
          <a:left>
            <a:ln w="12700" cap="flat">
              <a:solidFill>
                <a:srgbClr val="263238"/>
              </a:solidFill>
              <a:prstDash val="solid"/>
              <a:round/>
            </a:ln>
          </a:left>
          <a:right>
            <a:ln w="12700" cap="flat">
              <a:solidFill>
                <a:srgbClr val="263238"/>
              </a:solidFill>
              <a:prstDash val="solid"/>
              <a:round/>
            </a:ln>
          </a:right>
          <a:top>
            <a:ln w="12700" cap="flat">
              <a:solidFill>
                <a:srgbClr val="263238"/>
              </a:solidFill>
              <a:prstDash val="solid"/>
              <a:round/>
            </a:ln>
          </a:top>
          <a:bottom>
            <a:ln w="12700" cap="flat">
              <a:solidFill>
                <a:srgbClr val="263238"/>
              </a:solidFill>
              <a:prstDash val="solid"/>
              <a:round/>
            </a:ln>
          </a:bottom>
          <a:insideH>
            <a:ln w="12700" cap="flat">
              <a:solidFill>
                <a:srgbClr val="263238"/>
              </a:solidFill>
              <a:prstDash val="solid"/>
              <a:round/>
            </a:ln>
          </a:insideH>
          <a:insideV>
            <a:ln w="12700" cap="flat">
              <a:solidFill>
                <a:srgbClr val="263238"/>
              </a:solidFill>
              <a:prstDash val="solid"/>
              <a:round/>
            </a:ln>
          </a:insideV>
        </a:tcBdr>
        <a:fill>
          <a:solidFill>
            <a:srgbClr val="263238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63238"/>
        </a:fontRef>
        <a:srgbClr val="263238"/>
      </a:tcTxStyle>
      <a:tcStyle>
        <a:tcBdr>
          <a:left>
            <a:ln w="12700" cap="flat">
              <a:solidFill>
                <a:srgbClr val="263238"/>
              </a:solidFill>
              <a:prstDash val="solid"/>
              <a:round/>
            </a:ln>
          </a:left>
          <a:right>
            <a:ln w="12700" cap="flat">
              <a:solidFill>
                <a:srgbClr val="263238"/>
              </a:solidFill>
              <a:prstDash val="solid"/>
              <a:round/>
            </a:ln>
          </a:right>
          <a:top>
            <a:ln w="12700" cap="flat">
              <a:solidFill>
                <a:srgbClr val="263238"/>
              </a:solidFill>
              <a:prstDash val="solid"/>
              <a:round/>
            </a:ln>
          </a:top>
          <a:bottom>
            <a:ln w="12700" cap="flat">
              <a:solidFill>
                <a:srgbClr val="263238"/>
              </a:solidFill>
              <a:prstDash val="solid"/>
              <a:round/>
            </a:ln>
          </a:bottom>
          <a:insideH>
            <a:ln w="12700" cap="flat">
              <a:solidFill>
                <a:srgbClr val="263238"/>
              </a:solidFill>
              <a:prstDash val="solid"/>
              <a:round/>
            </a:ln>
          </a:insideH>
          <a:insideV>
            <a:ln w="12700" cap="flat">
              <a:solidFill>
                <a:srgbClr val="263238"/>
              </a:solidFill>
              <a:prstDash val="solid"/>
              <a:round/>
            </a:ln>
          </a:insideV>
        </a:tcBdr>
        <a:fill>
          <a:solidFill>
            <a:srgbClr val="263238">
              <a:alpha val="20000"/>
            </a:srgbClr>
          </a:solidFill>
        </a:fill>
      </a:tcStyle>
    </a:firstCol>
    <a:lastRow>
      <a:tcTxStyle b="on" i="off">
        <a:fontRef idx="minor">
          <a:srgbClr val="263238"/>
        </a:fontRef>
        <a:srgbClr val="263238"/>
      </a:tcTxStyle>
      <a:tcStyle>
        <a:tcBdr>
          <a:left>
            <a:ln w="12700" cap="flat">
              <a:solidFill>
                <a:srgbClr val="263238"/>
              </a:solidFill>
              <a:prstDash val="solid"/>
              <a:round/>
            </a:ln>
          </a:left>
          <a:right>
            <a:ln w="12700" cap="flat">
              <a:solidFill>
                <a:srgbClr val="263238"/>
              </a:solidFill>
              <a:prstDash val="solid"/>
              <a:round/>
            </a:ln>
          </a:right>
          <a:top>
            <a:ln w="50800" cap="flat">
              <a:solidFill>
                <a:srgbClr val="263238"/>
              </a:solidFill>
              <a:prstDash val="solid"/>
              <a:round/>
            </a:ln>
          </a:top>
          <a:bottom>
            <a:ln w="12700" cap="flat">
              <a:solidFill>
                <a:srgbClr val="263238"/>
              </a:solidFill>
              <a:prstDash val="solid"/>
              <a:round/>
            </a:ln>
          </a:bottom>
          <a:insideH>
            <a:ln w="12700" cap="flat">
              <a:solidFill>
                <a:srgbClr val="263238"/>
              </a:solidFill>
              <a:prstDash val="solid"/>
              <a:round/>
            </a:ln>
          </a:insideH>
          <a:insideV>
            <a:ln w="12700" cap="flat">
              <a:solidFill>
                <a:srgbClr val="263238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263238"/>
        </a:fontRef>
        <a:srgbClr val="263238"/>
      </a:tcTxStyle>
      <a:tcStyle>
        <a:tcBdr>
          <a:left>
            <a:ln w="12700" cap="flat">
              <a:solidFill>
                <a:srgbClr val="263238"/>
              </a:solidFill>
              <a:prstDash val="solid"/>
              <a:round/>
            </a:ln>
          </a:left>
          <a:right>
            <a:ln w="12700" cap="flat">
              <a:solidFill>
                <a:srgbClr val="263238"/>
              </a:solidFill>
              <a:prstDash val="solid"/>
              <a:round/>
            </a:ln>
          </a:right>
          <a:top>
            <a:ln w="12700" cap="flat">
              <a:solidFill>
                <a:srgbClr val="263238"/>
              </a:solidFill>
              <a:prstDash val="solid"/>
              <a:round/>
            </a:ln>
          </a:top>
          <a:bottom>
            <a:ln w="25400" cap="flat">
              <a:solidFill>
                <a:srgbClr val="263238"/>
              </a:solidFill>
              <a:prstDash val="solid"/>
              <a:round/>
            </a:ln>
          </a:bottom>
          <a:insideH>
            <a:ln w="12700" cap="flat">
              <a:solidFill>
                <a:srgbClr val="263238"/>
              </a:solidFill>
              <a:prstDash val="solid"/>
              <a:round/>
            </a:ln>
          </a:insideH>
          <a:insideV>
            <a:ln w="12700" cap="flat">
              <a:solidFill>
                <a:srgbClr val="263238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>
        <p:scale>
          <a:sx n="110" d="100"/>
          <a:sy n="110" d="100"/>
        </p:scale>
        <p:origin x="63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tif>
</file>

<file path=ppt/media/image21.jpeg>
</file>

<file path=ppt/media/image22.jpeg>
</file>

<file path=ppt/media/image23.gif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icture Placeholder 2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icture Placeholder 3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0" y="0"/>
            <a:ext cx="12192000" cy="16288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"/>
          <p:cNvSpPr/>
          <p:nvPr/>
        </p:nvSpPr>
        <p:spPr>
          <a:xfrm>
            <a:off x="0" y="3429000"/>
            <a:ext cx="6096000" cy="3429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4" name="Picture Placeholder 3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icture Placeholder 2"/>
          <p:cNvSpPr>
            <a:spLocks noGrp="1"/>
          </p:cNvSpPr>
          <p:nvPr>
            <p:ph type="pic" idx="13"/>
          </p:nvPr>
        </p:nvSpPr>
        <p:spPr>
          <a:xfrm>
            <a:off x="0" y="3429000"/>
            <a:ext cx="12192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096000" y="542925"/>
            <a:ext cx="2660526" cy="57531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756525" y="542925"/>
            <a:ext cx="2660527" cy="288607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756525" y="3429000"/>
            <a:ext cx="2660527" cy="28670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427934" y="542925"/>
            <a:ext cx="2668067" cy="57531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59868" y="542925"/>
            <a:ext cx="2668067" cy="288607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59868" y="3429000"/>
            <a:ext cx="2668067" cy="28670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771901" y="561973"/>
            <a:ext cx="2324101" cy="57626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561973"/>
            <a:ext cx="2324100" cy="57626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0" y="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60" name="Picture Placeholder 2"/>
          <p:cNvSpPr>
            <a:spLocks noGrp="1"/>
          </p:cNvSpPr>
          <p:nvPr>
            <p:ph type="pic" sz="half" idx="14"/>
          </p:nvPr>
        </p:nvSpPr>
        <p:spPr>
          <a:xfrm>
            <a:off x="6096000" y="342900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6096000" y="342900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69" name="Picture Placeholder 2"/>
          <p:cNvSpPr>
            <a:spLocks noGrp="1"/>
          </p:cNvSpPr>
          <p:nvPr>
            <p:ph type="pic" sz="half" idx="14"/>
          </p:nvPr>
        </p:nvSpPr>
        <p:spPr>
          <a:xfrm>
            <a:off x="0" y="342900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-2" y="3429000"/>
            <a:ext cx="3038476" cy="25241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038475" y="3429000"/>
            <a:ext cx="3057526" cy="25241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096000" y="3429000"/>
            <a:ext cx="3038475" cy="25241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134475" y="3429000"/>
            <a:ext cx="3057527" cy="25241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0" y="0"/>
            <a:ext cx="12192000" cy="269557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icture Placeholder 3"/>
          <p:cNvSpPr>
            <a:spLocks noGrp="1"/>
          </p:cNvSpPr>
          <p:nvPr>
            <p:ph type="pic" idx="13"/>
          </p:nvPr>
        </p:nvSpPr>
        <p:spPr>
          <a:xfrm>
            <a:off x="6096001" y="0"/>
            <a:ext cx="6096001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104900" y="1990725"/>
            <a:ext cx="2124075" cy="21717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714750" y="1990725"/>
            <a:ext cx="2124075" cy="21717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6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324600" y="1990725"/>
            <a:ext cx="2124075" cy="21717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934450" y="1990725"/>
            <a:ext cx="2124075" cy="21717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061878" y="904875"/>
            <a:ext cx="2255623" cy="50387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6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3671920" y="904875"/>
            <a:ext cx="2217185" cy="50387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7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345937" y="897783"/>
            <a:ext cx="2217185" cy="50387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917540" y="904875"/>
            <a:ext cx="2217185" cy="50387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icture Placeholder 5"/>
          <p:cNvSpPr>
            <a:spLocks noGrp="1"/>
          </p:cNvSpPr>
          <p:nvPr>
            <p:ph type="pic" sz="half" idx="13"/>
          </p:nvPr>
        </p:nvSpPr>
        <p:spPr>
          <a:xfrm>
            <a:off x="6838545" y="0"/>
            <a:ext cx="4297769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096001" y="561973"/>
            <a:ext cx="2381251" cy="573405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35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734425" y="561975"/>
            <a:ext cx="2381251" cy="573405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icture Placeholder 7"/>
          <p:cNvSpPr>
            <a:spLocks noGrp="1"/>
          </p:cNvSpPr>
          <p:nvPr>
            <p:ph type="pic" sz="half" idx="13"/>
          </p:nvPr>
        </p:nvSpPr>
        <p:spPr>
          <a:xfrm>
            <a:off x="0" y="2081213"/>
            <a:ext cx="12192000" cy="269557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096001" y="561975"/>
            <a:ext cx="2381251" cy="347662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5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734425" y="561975"/>
            <a:ext cx="2381251" cy="34766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53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4301066"/>
            <a:ext cx="5019675" cy="20066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066800" y="1066800"/>
            <a:ext cx="3180783" cy="47244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4549114" y="1066800"/>
            <a:ext cx="3093774" cy="47244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3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8020615" y="1066800"/>
            <a:ext cx="3093774" cy="47244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4079776" y="0"/>
            <a:ext cx="2952328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491" y="827311"/>
            <a:ext cx="3193609" cy="5604693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231756" y="1412775"/>
            <a:ext cx="2176613" cy="389170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6901" y="580270"/>
            <a:ext cx="3577111" cy="6277730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135641" y="1265306"/>
            <a:ext cx="2444787" cy="434466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17366" y="1281212"/>
            <a:ext cx="5711696" cy="4079354"/>
          </a:xfrm>
          <a:prstGeom prst="rect">
            <a:avLst/>
          </a:prstGeom>
          <a:ln w="12700">
            <a:miter lim="400000"/>
          </a:ln>
        </p:spPr>
      </p:pic>
      <p:sp>
        <p:nvSpPr>
          <p:cNvPr id="29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052632" y="1280984"/>
            <a:ext cx="3197375" cy="429603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451" y="1719620"/>
            <a:ext cx="6994235" cy="3913090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426203" y="1874053"/>
            <a:ext cx="4390729" cy="274098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075" y="1620145"/>
            <a:ext cx="4946392" cy="4534192"/>
          </a:xfrm>
          <a:prstGeom prst="rect">
            <a:avLst/>
          </a:prstGeom>
          <a:ln w="12700">
            <a:miter lim="400000"/>
          </a:ln>
        </p:spPr>
      </p:pic>
      <p:sp>
        <p:nvSpPr>
          <p:cNvPr id="30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610560" y="1918831"/>
            <a:ext cx="4313611" cy="258046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2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566124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6000" y="1"/>
            <a:ext cx="2295525" cy="414907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096000" y="4725144"/>
            <a:ext cx="2295525" cy="213285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4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9001125" y="0"/>
            <a:ext cx="2295525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800475" y="3686176"/>
            <a:ext cx="2295525" cy="25622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95350" y="3686176"/>
            <a:ext cx="2295525" cy="31718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3800475" y="609598"/>
            <a:ext cx="2295525" cy="25622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5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895350" y="0"/>
            <a:ext cx="2295525" cy="317182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icture Placeholder 2"/>
          <p:cNvSpPr>
            <a:spLocks noGrp="1"/>
          </p:cNvSpPr>
          <p:nvPr>
            <p:ph type="pic" idx="13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icture Placeholder 2"/>
          <p:cNvSpPr>
            <a:spLocks noGrp="1"/>
          </p:cNvSpPr>
          <p:nvPr>
            <p:ph type="pic" idx="13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" y="0"/>
            <a:ext cx="4067176" cy="558924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0" name="Picture Placeholder 2"/>
          <p:cNvSpPr>
            <a:spLocks noGrp="1"/>
          </p:cNvSpPr>
          <p:nvPr>
            <p:ph type="pic" sz="half" idx="14"/>
          </p:nvPr>
        </p:nvSpPr>
        <p:spPr>
          <a:xfrm>
            <a:off x="4062412" y="0"/>
            <a:ext cx="4067176" cy="558924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" name="Picture Placeholder 2"/>
          <p:cNvSpPr>
            <a:spLocks noGrp="1"/>
          </p:cNvSpPr>
          <p:nvPr>
            <p:ph type="pic" sz="half" idx="15"/>
          </p:nvPr>
        </p:nvSpPr>
        <p:spPr>
          <a:xfrm>
            <a:off x="8124825" y="0"/>
            <a:ext cx="4067175" cy="558924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</p:sldLayoutIdLst>
  <p:transition spd="med"/>
  <p:txStyles>
    <p:titleStyle>
      <a:lvl1pPr marL="0" marR="0" indent="0" algn="ctr" defTabSz="5842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119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ctr" defTabSz="5842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119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ctr" defTabSz="5842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119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ctr" defTabSz="5842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119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ctr" defTabSz="5842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119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ctr" defTabSz="5842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119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ctr" defTabSz="5842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119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ctr" defTabSz="5842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119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ctr" defTabSz="5842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119" baseline="0">
          <a:solidFill>
            <a:srgbClr val="FFFFFF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63238"/>
          </a:solidFill>
          <a:uFillTx/>
          <a:latin typeface="+mn-lt"/>
          <a:ea typeface="+mn-ea"/>
          <a:cs typeface="+mn-cs"/>
          <a:sym typeface="Helvetica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63238"/>
          </a:solidFill>
          <a:uFillTx/>
          <a:latin typeface="+mn-lt"/>
          <a:ea typeface="+mn-ea"/>
          <a:cs typeface="+mn-cs"/>
          <a:sym typeface="Helvetica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63238"/>
          </a:solidFill>
          <a:uFillTx/>
          <a:latin typeface="+mn-lt"/>
          <a:ea typeface="+mn-ea"/>
          <a:cs typeface="+mn-cs"/>
          <a:sym typeface="Helvetica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63238"/>
          </a:solidFill>
          <a:uFillTx/>
          <a:latin typeface="+mn-lt"/>
          <a:ea typeface="+mn-ea"/>
          <a:cs typeface="+mn-cs"/>
          <a:sym typeface="Helvetica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63238"/>
          </a:solidFill>
          <a:uFillTx/>
          <a:latin typeface="+mn-lt"/>
          <a:ea typeface="+mn-ea"/>
          <a:cs typeface="+mn-cs"/>
          <a:sym typeface="Helvetica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63238"/>
          </a:solidFill>
          <a:uFillTx/>
          <a:latin typeface="+mn-lt"/>
          <a:ea typeface="+mn-ea"/>
          <a:cs typeface="+mn-cs"/>
          <a:sym typeface="Helvetica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63238"/>
          </a:solidFill>
          <a:uFillTx/>
          <a:latin typeface="+mn-lt"/>
          <a:ea typeface="+mn-ea"/>
          <a:cs typeface="+mn-cs"/>
          <a:sym typeface="Helvetica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63238"/>
          </a:solidFill>
          <a:uFillTx/>
          <a:latin typeface="+mn-lt"/>
          <a:ea typeface="+mn-ea"/>
          <a:cs typeface="+mn-cs"/>
          <a:sym typeface="Helvetica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63238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3.gif"/><Relationship Id="rId7" Type="http://schemas.openxmlformats.org/officeDocument/2006/relationships/image" Target="../media/image27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Rectangle"/>
          <p:cNvSpPr/>
          <p:nvPr/>
        </p:nvSpPr>
        <p:spPr>
          <a:xfrm>
            <a:off x="-1" y="0"/>
            <a:ext cx="12192001" cy="6858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326" name="Picture Placeholder 1" descr="Picture Placeholder 1"/>
          <p:cNvPicPr>
            <a:picLocks noChangeAspect="1"/>
          </p:cNvPicPr>
          <p:nvPr/>
        </p:nvPicPr>
        <p:blipFill>
          <a:blip r:embed="rId2">
            <a:alphaModFix amt="67540"/>
          </a:blip>
          <a:srcRect t="7821" b="7821"/>
          <a:stretch>
            <a:fillRect/>
          </a:stretch>
        </p:blipFill>
        <p:spPr>
          <a:xfrm>
            <a:off x="0" y="10418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#Libra"/>
          <p:cNvSpPr txBox="1"/>
          <p:nvPr/>
        </p:nvSpPr>
        <p:spPr>
          <a:xfrm>
            <a:off x="1065535" y="1900343"/>
            <a:ext cx="10060930" cy="1348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 defTabSz="825500">
              <a:defRPr sz="7200" b="1" cap="all" spc="215">
                <a:solidFill>
                  <a:srgbClr val="FFFFFF"/>
                </a:solidFill>
              </a:defRPr>
            </a:lvl1pPr>
          </a:lstStyle>
          <a:p>
            <a:r>
              <a:rPr dirty="0"/>
              <a:t>#</a:t>
            </a:r>
            <a:r>
              <a:rPr lang="en-GB" dirty="0"/>
              <a:t>l</a:t>
            </a:r>
            <a:r>
              <a:rPr lang="en-GB" cap="none" dirty="0"/>
              <a:t>ife</a:t>
            </a:r>
            <a:r>
              <a:rPr lang="en-GB" dirty="0"/>
              <a:t>app</a:t>
            </a:r>
            <a:r>
              <a:rPr dirty="0"/>
              <a:t> </a:t>
            </a:r>
          </a:p>
        </p:txBody>
      </p:sp>
      <p:sp>
        <p:nvSpPr>
          <p:cNvPr id="328" name="TextBox 3"/>
          <p:cNvSpPr txBox="1"/>
          <p:nvPr/>
        </p:nvSpPr>
        <p:spPr>
          <a:xfrm>
            <a:off x="933984" y="3566740"/>
            <a:ext cx="10324030" cy="2354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/>
          <a:p>
            <a:pPr algn="ctr" defTabSz="584200">
              <a:defRPr sz="5100" b="1" spc="153">
                <a:solidFill>
                  <a:srgbClr val="FFFFFF"/>
                </a:solidFill>
              </a:defRPr>
            </a:pPr>
            <a:r>
              <a:rPr lang="en-GB" dirty="0"/>
              <a:t>A world better</a:t>
            </a:r>
          </a:p>
          <a:p>
            <a:pPr algn="ctr" defTabSz="584200">
              <a:defRPr sz="5100" b="1" spc="153">
                <a:solidFill>
                  <a:srgbClr val="FFFFFF"/>
                </a:solidFill>
              </a:defRPr>
            </a:pPr>
            <a:r>
              <a:rPr lang="en-GB" dirty="0"/>
              <a:t>prepared to help in times of disaster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Rectangle"/>
          <p:cNvSpPr/>
          <p:nvPr/>
        </p:nvSpPr>
        <p:spPr>
          <a:xfrm>
            <a:off x="-1" y="0"/>
            <a:ext cx="12192001" cy="269557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16" name="Picture Placeholder 1" descr="Picture Placeholder 1"/>
          <p:cNvPicPr>
            <a:picLocks noChangeAspect="1"/>
          </p:cNvPicPr>
          <p:nvPr/>
        </p:nvPicPr>
        <p:blipFill>
          <a:blip r:embed="rId2">
            <a:alphaModFix amt="84337"/>
          </a:blip>
          <a:srcRect t="29068" b="37807"/>
          <a:stretch>
            <a:fillRect/>
          </a:stretch>
        </p:blipFill>
        <p:spPr>
          <a:xfrm flipH="1">
            <a:off x="0" y="0"/>
            <a:ext cx="12192000" cy="2695575"/>
          </a:xfrm>
          <a:prstGeom prst="rect">
            <a:avLst/>
          </a:prstGeom>
          <a:ln w="12700">
            <a:miter lim="400000"/>
          </a:ln>
        </p:spPr>
      </p:pic>
      <p:sp>
        <p:nvSpPr>
          <p:cNvPr id="417" name="TextBox 11"/>
          <p:cNvSpPr txBox="1"/>
          <p:nvPr/>
        </p:nvSpPr>
        <p:spPr>
          <a:xfrm>
            <a:off x="1099439" y="3749167"/>
            <a:ext cx="305801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6500" b="1" spc="-130">
                <a:solidFill>
                  <a:srgbClr val="000000"/>
                </a:solidFill>
              </a:defRPr>
            </a:lvl1pPr>
          </a:lstStyle>
          <a:p>
            <a:r>
              <a:rPr dirty="0"/>
              <a:t>B2C</a:t>
            </a:r>
          </a:p>
        </p:txBody>
      </p:sp>
      <p:sp>
        <p:nvSpPr>
          <p:cNvPr id="418" name="TextBox 13"/>
          <p:cNvSpPr txBox="1"/>
          <p:nvPr/>
        </p:nvSpPr>
        <p:spPr>
          <a:xfrm>
            <a:off x="4337349" y="3749167"/>
            <a:ext cx="2522758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6500" b="1" spc="-130">
                <a:solidFill>
                  <a:srgbClr val="000000"/>
                </a:solidFill>
              </a:defRPr>
            </a:lvl1pPr>
          </a:lstStyle>
          <a:p>
            <a:r>
              <a:rPr dirty="0"/>
              <a:t>B2B</a:t>
            </a:r>
          </a:p>
        </p:txBody>
      </p:sp>
      <p:sp>
        <p:nvSpPr>
          <p:cNvPr id="419" name="TextBox 13"/>
          <p:cNvSpPr txBox="1"/>
          <p:nvPr/>
        </p:nvSpPr>
        <p:spPr>
          <a:xfrm>
            <a:off x="7040000" y="3771286"/>
            <a:ext cx="4485756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defRPr sz="6500" b="1" spc="-130">
                <a:solidFill>
                  <a:srgbClr val="000000"/>
                </a:solidFill>
              </a:defRPr>
            </a:lvl1pPr>
          </a:lstStyle>
          <a:p>
            <a:r>
              <a:rPr lang="en-GB" sz="6000" dirty="0"/>
              <a:t>Partnerships</a:t>
            </a:r>
            <a:endParaRPr sz="6000" dirty="0"/>
          </a:p>
        </p:txBody>
      </p:sp>
      <p:sp>
        <p:nvSpPr>
          <p:cNvPr id="420" name="TextBox 12"/>
          <p:cNvSpPr txBox="1"/>
          <p:nvPr/>
        </p:nvSpPr>
        <p:spPr>
          <a:xfrm>
            <a:off x="471026" y="4688209"/>
            <a:ext cx="2816502" cy="520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25000"/>
              </a:lnSpc>
              <a:defRPr sz="1400">
                <a:solidFill>
                  <a:srgbClr val="808080"/>
                </a:solidFill>
              </a:defRPr>
            </a:lvl1pPr>
          </a:lstStyle>
          <a:p>
            <a:pPr algn="ctr"/>
            <a:r>
              <a:rPr dirty="0"/>
              <a:t>Individuals donat</a:t>
            </a:r>
            <a:r>
              <a:rPr lang="en-GB" dirty="0"/>
              <a:t>ing</a:t>
            </a:r>
            <a:r>
              <a:rPr dirty="0"/>
              <a:t> funds </a:t>
            </a:r>
            <a:endParaRPr lang="en-GB" dirty="0"/>
          </a:p>
          <a:p>
            <a:pPr algn="ctr"/>
            <a:r>
              <a:rPr dirty="0"/>
              <a:t>to humanitarian relief</a:t>
            </a:r>
          </a:p>
        </p:txBody>
      </p:sp>
      <p:sp>
        <p:nvSpPr>
          <p:cNvPr id="421" name="TextBox 14"/>
          <p:cNvSpPr txBox="1"/>
          <p:nvPr/>
        </p:nvSpPr>
        <p:spPr>
          <a:xfrm>
            <a:off x="3637673" y="4694616"/>
            <a:ext cx="2816502" cy="790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25000"/>
              </a:lnSpc>
              <a:defRPr sz="1400">
                <a:solidFill>
                  <a:srgbClr val="808080"/>
                </a:solidFill>
              </a:defRPr>
            </a:lvl1pPr>
          </a:lstStyle>
          <a:p>
            <a:pPr algn="ctr"/>
            <a:r>
              <a:rPr dirty="0"/>
              <a:t>Plug and Play fund </a:t>
            </a:r>
            <a:r>
              <a:rPr lang="en-GB" dirty="0"/>
              <a:t>raising </a:t>
            </a:r>
            <a:r>
              <a:rPr dirty="0"/>
              <a:t>for humanitarian and donor organisations</a:t>
            </a:r>
          </a:p>
        </p:txBody>
      </p:sp>
      <p:sp>
        <p:nvSpPr>
          <p:cNvPr id="422" name="TextBox 16"/>
          <p:cNvSpPr txBox="1"/>
          <p:nvPr/>
        </p:nvSpPr>
        <p:spPr>
          <a:xfrm>
            <a:off x="7678782" y="4688209"/>
            <a:ext cx="2645515" cy="790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25000"/>
              </a:lnSpc>
              <a:defRPr sz="1400">
                <a:solidFill>
                  <a:srgbClr val="808080"/>
                </a:solidFill>
              </a:defRPr>
            </a:lvl1pPr>
          </a:lstStyle>
          <a:p>
            <a:pPr algn="ctr"/>
            <a:r>
              <a:rPr lang="en-GB" dirty="0"/>
              <a:t>Enabling services such as </a:t>
            </a:r>
            <a:r>
              <a:rPr dirty="0"/>
              <a:t>  analytics </a:t>
            </a:r>
            <a:r>
              <a:rPr lang="en-GB" dirty="0"/>
              <a:t>&amp;</a:t>
            </a:r>
            <a:r>
              <a:rPr dirty="0"/>
              <a:t> marketplace for disaster relief services</a:t>
            </a:r>
          </a:p>
        </p:txBody>
      </p:sp>
      <p:sp>
        <p:nvSpPr>
          <p:cNvPr id="423" name="TextBox 17"/>
          <p:cNvSpPr txBox="1"/>
          <p:nvPr/>
        </p:nvSpPr>
        <p:spPr>
          <a:xfrm>
            <a:off x="2564854" y="993995"/>
            <a:ext cx="7151923" cy="813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 defTabSz="584200">
              <a:lnSpc>
                <a:spcPct val="70000"/>
              </a:lnSpc>
              <a:defRPr sz="7000" b="1" spc="209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Stakeholders</a:t>
            </a:r>
            <a:endParaRPr dirty="0"/>
          </a:p>
        </p:txBody>
      </p:sp>
      <p:sp>
        <p:nvSpPr>
          <p:cNvPr id="424" name="Group"/>
          <p:cNvSpPr/>
          <p:nvPr/>
        </p:nvSpPr>
        <p:spPr>
          <a:xfrm>
            <a:off x="319356" y="6300713"/>
            <a:ext cx="10473421" cy="30350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warp dir="in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Rectangle"/>
          <p:cNvSpPr/>
          <p:nvPr/>
        </p:nvSpPr>
        <p:spPr>
          <a:xfrm>
            <a:off x="-1" y="0"/>
            <a:ext cx="6096001" cy="6858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30" name="EF9ORmFWoAAhyHf.jpeg" descr="EF9ORmFWoAAhyHf.jpeg"/>
          <p:cNvPicPr>
            <a:picLocks noGrp="1"/>
          </p:cNvPicPr>
          <p:nvPr>
            <p:ph type="pic" idx="13"/>
          </p:nvPr>
        </p:nvPicPr>
        <p:blipFill>
          <a:blip r:embed="rId2"/>
          <a:srcRect l="16459" t="486" r="23116" b="8878"/>
          <a:stretch>
            <a:fillRect/>
          </a:stretch>
        </p:blipFill>
        <p:spPr>
          <a:xfrm>
            <a:off x="-2" y="92598"/>
            <a:ext cx="6096001" cy="6858000"/>
          </a:xfrm>
          <a:prstGeom prst="rect">
            <a:avLst/>
          </a:prstGeom>
        </p:spPr>
      </p:pic>
      <p:sp>
        <p:nvSpPr>
          <p:cNvPr id="431" name="TextBox 6"/>
          <p:cNvSpPr txBox="1"/>
          <p:nvPr/>
        </p:nvSpPr>
        <p:spPr>
          <a:xfrm>
            <a:off x="6252624" y="2826900"/>
            <a:ext cx="5610002" cy="2585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defRPr sz="2400" b="1" spc="48">
                <a:solidFill>
                  <a:srgbClr val="000000"/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dirty="0"/>
              <a:t>“Humanitarian responses do more than provide immediate life saving needs. They also help further the UN Goals addressing hunger, clean water, sanitation, education, health</a:t>
            </a:r>
            <a:r>
              <a:rPr lang="en-GB" dirty="0"/>
              <a:t>care</a:t>
            </a:r>
            <a:r>
              <a:rPr dirty="0"/>
              <a:t>, gender equality and resilience”</a:t>
            </a:r>
          </a:p>
        </p:txBody>
      </p:sp>
      <p:sp>
        <p:nvSpPr>
          <p:cNvPr id="432" name="TextBox 9"/>
          <p:cNvSpPr txBox="1"/>
          <p:nvPr/>
        </p:nvSpPr>
        <p:spPr>
          <a:xfrm>
            <a:off x="7072684" y="5544904"/>
            <a:ext cx="3969882" cy="7901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5000"/>
              </a:lnSpc>
              <a:defRPr sz="1200">
                <a:solidFill>
                  <a:srgbClr val="808080"/>
                </a:solidFill>
              </a:defRPr>
            </a:pPr>
            <a:r>
              <a:rPr sz="1400" dirty="0"/>
              <a:t>Sir Mark Andrew Lowcock</a:t>
            </a:r>
          </a:p>
          <a:p>
            <a:pPr algn="ctr">
              <a:lnSpc>
                <a:spcPct val="125000"/>
              </a:lnSpc>
              <a:defRPr sz="1200">
                <a:solidFill>
                  <a:srgbClr val="808080"/>
                </a:solidFill>
              </a:defRPr>
            </a:pPr>
            <a:r>
              <a:rPr sz="1400" dirty="0"/>
              <a:t>—  </a:t>
            </a:r>
            <a:r>
              <a:rPr sz="1400" i="1" dirty="0"/>
              <a:t> United Nations Under-Secretary-General for Humanitarian Affairs and Emergency Relief 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C4D056-1C33-BA49-9B82-638973EF75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326" y="92598"/>
            <a:ext cx="1129175" cy="1129175"/>
          </a:xfrm>
          <a:prstGeom prst="rect">
            <a:avLst/>
          </a:prstGeom>
        </p:spPr>
      </p:pic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0463CF3C-6ADC-5245-8112-2672DB1291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804" y="92598"/>
            <a:ext cx="1129175" cy="1129175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BAA10B25-9D68-D642-83ED-AC6AA04FC3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282" y="92598"/>
            <a:ext cx="1141071" cy="1141071"/>
          </a:xfrm>
          <a:prstGeom prst="rect">
            <a:avLst/>
          </a:prstGeom>
        </p:spPr>
      </p:pic>
      <p:pic>
        <p:nvPicPr>
          <p:cNvPr id="11" name="Picture 10" descr="A drawing of a person&#10;&#10;Description automatically generated">
            <a:extLst>
              <a:ext uri="{FF2B5EF4-FFF2-40B4-BE49-F238E27FC236}">
                <a16:creationId xmlns:a16="http://schemas.microsoft.com/office/drawing/2014/main" id="{A3E0FD47-F94F-CF4B-BCC6-94DD706449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542" y="92598"/>
            <a:ext cx="1141071" cy="1141071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0398B8B4-BF5B-8348-B01C-168C7B6166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464" y="1309099"/>
            <a:ext cx="1129175" cy="1129175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7E7CA691-4DEE-BC40-98BE-87691288854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801" y="1313096"/>
            <a:ext cx="1125178" cy="11251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warp dir="in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roup"/>
          <p:cNvSpPr/>
          <p:nvPr/>
        </p:nvSpPr>
        <p:spPr>
          <a:xfrm>
            <a:off x="319356" y="6300713"/>
            <a:ext cx="10473421" cy="30350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96" name="Line"/>
          <p:cNvSpPr/>
          <p:nvPr/>
        </p:nvSpPr>
        <p:spPr>
          <a:xfrm>
            <a:off x="1961757" y="3310780"/>
            <a:ext cx="1281957" cy="1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TextBox 4"/>
          <p:cNvSpPr txBox="1"/>
          <p:nvPr/>
        </p:nvSpPr>
        <p:spPr>
          <a:xfrm>
            <a:off x="319356" y="4150072"/>
            <a:ext cx="1646658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defRPr sz="1900" b="1" spc="38">
                <a:solidFill>
                  <a:srgbClr val="000000"/>
                </a:solidFill>
              </a:defRPr>
            </a:pPr>
            <a:r>
              <a:rPr dirty="0"/>
              <a:t>Prototype</a:t>
            </a:r>
          </a:p>
          <a:p>
            <a:pPr algn="ctr">
              <a:defRPr sz="1900" b="1" spc="38">
                <a:solidFill>
                  <a:srgbClr val="000000"/>
                </a:solidFill>
              </a:defRPr>
            </a:pPr>
            <a:r>
              <a:rPr dirty="0"/>
              <a:t>Development</a:t>
            </a:r>
          </a:p>
        </p:txBody>
      </p:sp>
      <p:sp>
        <p:nvSpPr>
          <p:cNvPr id="398" name="TextBox 4"/>
          <p:cNvSpPr txBox="1"/>
          <p:nvPr/>
        </p:nvSpPr>
        <p:spPr>
          <a:xfrm>
            <a:off x="3151815" y="3893990"/>
            <a:ext cx="2022176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defRPr sz="1900" b="1" spc="38">
                <a:solidFill>
                  <a:srgbClr val="000000"/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dirty="0"/>
              <a:t>Refining features with stakeholders and customer testing</a:t>
            </a:r>
          </a:p>
        </p:txBody>
      </p:sp>
      <p:sp>
        <p:nvSpPr>
          <p:cNvPr id="399" name="Line"/>
          <p:cNvSpPr/>
          <p:nvPr/>
        </p:nvSpPr>
        <p:spPr>
          <a:xfrm>
            <a:off x="5089814" y="3310780"/>
            <a:ext cx="1281956" cy="1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TextBox 4"/>
          <p:cNvSpPr txBox="1"/>
          <p:nvPr/>
        </p:nvSpPr>
        <p:spPr>
          <a:xfrm>
            <a:off x="6182524" y="3987879"/>
            <a:ext cx="2022176" cy="877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defRPr sz="1900" b="1" spc="38">
                <a:solidFill>
                  <a:srgbClr val="000000"/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dirty="0"/>
              <a:t>Pilot with partner organisations</a:t>
            </a:r>
          </a:p>
        </p:txBody>
      </p:sp>
      <p:sp>
        <p:nvSpPr>
          <p:cNvPr id="401" name="Line"/>
          <p:cNvSpPr/>
          <p:nvPr/>
        </p:nvSpPr>
        <p:spPr>
          <a:xfrm>
            <a:off x="8002367" y="3310780"/>
            <a:ext cx="1281957" cy="1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2" name="TextBox 4"/>
          <p:cNvSpPr txBox="1"/>
          <p:nvPr/>
        </p:nvSpPr>
        <p:spPr>
          <a:xfrm>
            <a:off x="9293673" y="4071147"/>
            <a:ext cx="1761333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defRPr sz="1900" b="1" spc="38">
                <a:solidFill>
                  <a:srgbClr val="000000"/>
                </a:solidFill>
              </a:defRPr>
            </a:lvl1pPr>
          </a:lstStyle>
          <a:p>
            <a:r>
              <a:rPr dirty="0"/>
              <a:t>Global roll out</a:t>
            </a:r>
          </a:p>
        </p:txBody>
      </p:sp>
      <p:sp>
        <p:nvSpPr>
          <p:cNvPr id="403" name="TextBox 4"/>
          <p:cNvSpPr txBox="1"/>
          <p:nvPr/>
        </p:nvSpPr>
        <p:spPr>
          <a:xfrm>
            <a:off x="9440070" y="1967305"/>
            <a:ext cx="1889191" cy="418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defTabSz="584200">
              <a:lnSpc>
                <a:spcPct val="70000"/>
              </a:lnSpc>
              <a:defRPr sz="3600" b="1" spc="107">
                <a:solidFill>
                  <a:srgbClr val="000000"/>
                </a:solidFill>
              </a:defRPr>
            </a:lvl1pPr>
          </a:lstStyle>
          <a:p>
            <a:r>
              <a:rPr dirty="0"/>
              <a:t>July</a:t>
            </a:r>
            <a:r>
              <a:rPr lang="en-GB" dirty="0"/>
              <a:t>‘20</a:t>
            </a:r>
            <a:endParaRPr dirty="0"/>
          </a:p>
        </p:txBody>
      </p:sp>
      <p:sp>
        <p:nvSpPr>
          <p:cNvPr id="404" name="TextBox 4"/>
          <p:cNvSpPr txBox="1"/>
          <p:nvPr/>
        </p:nvSpPr>
        <p:spPr>
          <a:xfrm>
            <a:off x="6446436" y="1967305"/>
            <a:ext cx="1773658" cy="418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defTabSz="584200">
              <a:lnSpc>
                <a:spcPct val="70000"/>
              </a:lnSpc>
              <a:defRPr sz="3600" b="1" spc="107">
                <a:solidFill>
                  <a:srgbClr val="000000"/>
                </a:solidFill>
              </a:defRPr>
            </a:lvl1pPr>
          </a:lstStyle>
          <a:p>
            <a:r>
              <a:rPr dirty="0"/>
              <a:t>Jan</a:t>
            </a:r>
            <a:r>
              <a:rPr lang="en-GB" dirty="0"/>
              <a:t>‘20</a:t>
            </a:r>
            <a:endParaRPr dirty="0"/>
          </a:p>
        </p:txBody>
      </p:sp>
      <p:sp>
        <p:nvSpPr>
          <p:cNvPr id="405" name="TextBox 4"/>
          <p:cNvSpPr txBox="1"/>
          <p:nvPr/>
        </p:nvSpPr>
        <p:spPr>
          <a:xfrm>
            <a:off x="3681565" y="1967306"/>
            <a:ext cx="1773658" cy="418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defTabSz="584200">
              <a:lnSpc>
                <a:spcPct val="70000"/>
              </a:lnSpc>
              <a:defRPr sz="3600" b="1" spc="107">
                <a:solidFill>
                  <a:srgbClr val="000000"/>
                </a:solidFill>
              </a:defRPr>
            </a:lvl1pPr>
          </a:lstStyle>
          <a:p>
            <a:r>
              <a:rPr dirty="0"/>
              <a:t>Dec</a:t>
            </a:r>
            <a:r>
              <a:rPr lang="en-GB" dirty="0"/>
              <a:t>‘19</a:t>
            </a:r>
            <a:endParaRPr dirty="0"/>
          </a:p>
        </p:txBody>
      </p:sp>
      <p:sp>
        <p:nvSpPr>
          <p:cNvPr id="406" name="TextBox 4"/>
          <p:cNvSpPr txBox="1"/>
          <p:nvPr/>
        </p:nvSpPr>
        <p:spPr>
          <a:xfrm>
            <a:off x="624731" y="1967306"/>
            <a:ext cx="1646658" cy="418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defTabSz="584200">
              <a:lnSpc>
                <a:spcPct val="70000"/>
              </a:lnSpc>
              <a:defRPr sz="3600" b="1" spc="107">
                <a:solidFill>
                  <a:srgbClr val="000000"/>
                </a:solidFill>
              </a:defRPr>
            </a:lvl1pPr>
          </a:lstStyle>
          <a:p>
            <a:r>
              <a:rPr dirty="0"/>
              <a:t>Oct</a:t>
            </a:r>
            <a:r>
              <a:rPr lang="en-GB" dirty="0"/>
              <a:t>‘19</a:t>
            </a:r>
            <a:endParaRPr dirty="0"/>
          </a:p>
        </p:txBody>
      </p:sp>
      <p:pic>
        <p:nvPicPr>
          <p:cNvPr id="40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58" y="2814365"/>
            <a:ext cx="646802" cy="9928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0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780" y="2897471"/>
            <a:ext cx="809664" cy="807753"/>
          </a:xfrm>
          <a:prstGeom prst="rect">
            <a:avLst/>
          </a:prstGeom>
          <a:ln w="12700">
            <a:miter lim="400000"/>
          </a:ln>
        </p:spPr>
      </p:pic>
      <p:pic>
        <p:nvPicPr>
          <p:cNvPr id="409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0000" flipH="1">
            <a:off x="9867503" y="2815973"/>
            <a:ext cx="613675" cy="970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410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7412" y="2906903"/>
            <a:ext cx="810982" cy="807754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TextBox 6">
            <a:extLst>
              <a:ext uri="{FF2B5EF4-FFF2-40B4-BE49-F238E27FC236}">
                <a16:creationId xmlns:a16="http://schemas.microsoft.com/office/drawing/2014/main" id="{CC58A759-E69D-3A46-AC8C-23BFDA697742}"/>
              </a:ext>
            </a:extLst>
          </p:cNvPr>
          <p:cNvSpPr txBox="1"/>
          <p:nvPr/>
        </p:nvSpPr>
        <p:spPr>
          <a:xfrm>
            <a:off x="280360" y="634095"/>
            <a:ext cx="6674310" cy="67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defRPr sz="5800" b="1" spc="-116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Proposed Timeline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warp dir="in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Rectangle"/>
          <p:cNvSpPr/>
          <p:nvPr/>
        </p:nvSpPr>
        <p:spPr>
          <a:xfrm>
            <a:off x="-1" y="0"/>
            <a:ext cx="12192001" cy="6858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331" name="Tsunami2.jpg" descr="Tsunami2.jpg"/>
          <p:cNvPicPr>
            <a:picLocks noChangeAspect="1"/>
          </p:cNvPicPr>
          <p:nvPr/>
        </p:nvPicPr>
        <p:blipFill>
          <a:blip r:embed="rId2">
            <a:alphaModFix amt="48747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8000"/>
                    </a14:imgEffect>
                  </a14:imgLayer>
                </a14:imgProps>
              </a:ext>
            </a:extLst>
          </a:blip>
          <a:srcRect t="7786" b="778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32" name="TextBox 3"/>
          <p:cNvSpPr txBox="1"/>
          <p:nvPr/>
        </p:nvSpPr>
        <p:spPr>
          <a:xfrm>
            <a:off x="277752" y="1297384"/>
            <a:ext cx="11636496" cy="1141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584200">
              <a:lnSpc>
                <a:spcPct val="70000"/>
              </a:lnSpc>
              <a:defRPr sz="5100" b="1" spc="153">
                <a:solidFill>
                  <a:srgbClr val="FFFFFF"/>
                </a:solidFill>
              </a:defRPr>
            </a:lvl1pPr>
          </a:lstStyle>
          <a:p>
            <a:r>
              <a:rPr dirty="0"/>
              <a:t>Earthquakes, conflicts, floods </a:t>
            </a:r>
            <a:r>
              <a:rPr lang="en-GB" dirty="0"/>
              <a:t>&amp;</a:t>
            </a:r>
            <a:r>
              <a:rPr dirty="0"/>
              <a:t> droughts devastate lives</a:t>
            </a:r>
          </a:p>
        </p:txBody>
      </p:sp>
      <p:sp>
        <p:nvSpPr>
          <p:cNvPr id="333" name="TextBox 2"/>
          <p:cNvSpPr txBox="1"/>
          <p:nvPr/>
        </p:nvSpPr>
        <p:spPr>
          <a:xfrm>
            <a:off x="1562403" y="3083767"/>
            <a:ext cx="9156825" cy="1629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ct val="120000"/>
              </a:lnSpc>
              <a:defRPr sz="3000" spc="59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M</a:t>
            </a:r>
            <a:r>
              <a:rPr dirty="0" err="1"/>
              <a:t>aking</a:t>
            </a:r>
            <a:r>
              <a:rPr dirty="0"/>
              <a:t> the process of </a:t>
            </a:r>
            <a:r>
              <a:rPr lang="en-GB" dirty="0"/>
              <a:t>mobilising resources for</a:t>
            </a:r>
            <a:r>
              <a:rPr dirty="0"/>
              <a:t> disaster relief efforts seamless, faster and more effective through innovative fintech solutions</a:t>
            </a:r>
          </a:p>
        </p:txBody>
      </p:sp>
      <p:grpSp>
        <p:nvGrpSpPr>
          <p:cNvPr id="336" name="Group"/>
          <p:cNvGrpSpPr/>
          <p:nvPr/>
        </p:nvGrpSpPr>
        <p:grpSpPr>
          <a:xfrm>
            <a:off x="319356" y="6300713"/>
            <a:ext cx="11642919" cy="303503"/>
            <a:chOff x="0" y="0"/>
            <a:chExt cx="11642917" cy="303502"/>
          </a:xfrm>
        </p:grpSpPr>
        <p:sp>
          <p:nvSpPr>
            <p:cNvPr id="334" name="Rectangle"/>
            <p:cNvSpPr txBox="1"/>
            <p:nvPr/>
          </p:nvSpPr>
          <p:spPr>
            <a:xfrm>
              <a:off x="10711162" y="56797"/>
              <a:ext cx="931756" cy="2153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defRPr sz="1100" b="1" spc="22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5" name="Rectangle"/>
            <p:cNvSpPr/>
            <p:nvPr/>
          </p:nvSpPr>
          <p:spPr>
            <a:xfrm>
              <a:off x="0" y="0"/>
              <a:ext cx="10473420" cy="30350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14:warp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Rectangle"/>
          <p:cNvSpPr/>
          <p:nvPr/>
        </p:nvSpPr>
        <p:spPr>
          <a:xfrm>
            <a:off x="-1" y="0"/>
            <a:ext cx="12192001" cy="6858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342" name="1__LOfOXOlBLao2hFxsURYSw.jpeg" descr="1__LOfOXOlBLao2hFxsURYSw.jpeg"/>
          <p:cNvPicPr>
            <a:picLocks/>
          </p:cNvPicPr>
          <p:nvPr/>
        </p:nvPicPr>
        <p:blipFill>
          <a:blip r:embed="rId2">
            <a:alphaModFix amt="73717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3000"/>
                    </a14:imgEffect>
                  </a14:imgLayer>
                </a14:imgProps>
              </a:ext>
            </a:extLst>
          </a:blip>
          <a:srcRect l="30231" r="30231"/>
          <a:stretch>
            <a:fillRect/>
          </a:stretch>
        </p:blipFill>
        <p:spPr>
          <a:xfrm flipH="1">
            <a:off x="8124825" y="0"/>
            <a:ext cx="4067176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43" name="tsunami2.jpg" descr="tsunami2.jpg"/>
          <p:cNvPicPr>
            <a:picLocks/>
          </p:cNvPicPr>
          <p:nvPr/>
        </p:nvPicPr>
        <p:blipFill>
          <a:blip r:embed="rId4">
            <a:alphaModFix amt="49447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3000"/>
                    </a14:imgEffect>
                  </a14:imgLayer>
                </a14:imgProps>
              </a:ext>
            </a:extLst>
          </a:blip>
          <a:srcRect l="27760" r="27760"/>
          <a:stretch>
            <a:fillRect/>
          </a:stretch>
        </p:blipFill>
        <p:spPr>
          <a:xfrm>
            <a:off x="0" y="0"/>
            <a:ext cx="4067176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44" name="OOKZHRG2ZII6RC5MX7QB7TODUY.jpg" descr="OOKZHRG2ZII6RC5MX7QB7TODUY.jpg"/>
          <p:cNvPicPr>
            <a:picLocks/>
          </p:cNvPicPr>
          <p:nvPr/>
        </p:nvPicPr>
        <p:blipFill>
          <a:blip r:embed="rId6">
            <a:alphaModFix amt="71756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3000"/>
                    </a14:imgEffect>
                  </a14:imgLayer>
                </a14:imgProps>
              </a:ext>
            </a:extLst>
          </a:blip>
          <a:srcRect l="30327" t="325" r="30327" b="325"/>
          <a:stretch>
            <a:fillRect/>
          </a:stretch>
        </p:blipFill>
        <p:spPr>
          <a:xfrm>
            <a:off x="4062412" y="0"/>
            <a:ext cx="4067176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45" name="Rectangle"/>
          <p:cNvSpPr/>
          <p:nvPr/>
        </p:nvSpPr>
        <p:spPr>
          <a:xfrm>
            <a:off x="556930" y="728901"/>
            <a:ext cx="2233714" cy="83042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6" name="Rectangle"/>
          <p:cNvSpPr/>
          <p:nvPr/>
        </p:nvSpPr>
        <p:spPr>
          <a:xfrm>
            <a:off x="8686200" y="728901"/>
            <a:ext cx="2233714" cy="83042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7" name="Conflicts and disasters around the world left an estimated 201 million people in need of the ‘last resort’ of international humanitarian assistance in order to cope and survive"/>
          <p:cNvSpPr txBox="1">
            <a:spLocks noGrp="1"/>
          </p:cNvSpPr>
          <p:nvPr>
            <p:ph type="body" sz="quarter" idx="4294967295"/>
          </p:nvPr>
        </p:nvSpPr>
        <p:spPr>
          <a:xfrm>
            <a:off x="548676" y="3811071"/>
            <a:ext cx="3047955" cy="2056093"/>
          </a:xfrm>
          <a:prstGeom prst="rect">
            <a:avLst/>
          </a:prstGeom>
        </p:spPr>
        <p:txBody>
          <a:bodyPr lIns="50800" tIns="50800" rIns="50800" bIns="50800">
            <a:normAutofit/>
          </a:bodyPr>
          <a:lstStyle>
            <a:lvl1pPr marL="0" indent="0" defTabSz="457200">
              <a:lnSpc>
                <a:spcPct val="120000"/>
              </a:lnSpc>
              <a:spcBef>
                <a:spcPts val="1200"/>
              </a:spcBef>
              <a:buSzTx/>
              <a:buFontTx/>
              <a:buNone/>
              <a:defRPr sz="1500" spc="29">
                <a:solidFill>
                  <a:srgbClr val="FFFFFF"/>
                </a:solidFill>
              </a:defRPr>
            </a:lvl1pPr>
          </a:lstStyle>
          <a:p>
            <a:pPr algn="ctr"/>
            <a:r>
              <a:rPr lang="en-GB" sz="1800" b="1" dirty="0"/>
              <a:t>&gt; </a:t>
            </a:r>
            <a:r>
              <a:rPr sz="1800" b="1" dirty="0"/>
              <a:t>20</a:t>
            </a:r>
            <a:r>
              <a:rPr lang="en-GB" sz="1800" b="1" dirty="0"/>
              <a:t>0m</a:t>
            </a:r>
            <a:r>
              <a:rPr sz="1800" b="1" dirty="0"/>
              <a:t> people</a:t>
            </a:r>
            <a:r>
              <a:rPr lang="en-GB" sz="1800" b="1" dirty="0"/>
              <a:t> require </a:t>
            </a:r>
            <a:r>
              <a:rPr sz="1800" b="1" dirty="0"/>
              <a:t>humanitarian assistance survive</a:t>
            </a:r>
          </a:p>
        </p:txBody>
      </p:sp>
      <p:sp>
        <p:nvSpPr>
          <p:cNvPr id="348" name="A total of $6.5bn was donated privately to humanitarian causes and $20.7bn from Governments  and EU institutions in 2017"/>
          <p:cNvSpPr txBox="1"/>
          <p:nvPr/>
        </p:nvSpPr>
        <p:spPr>
          <a:xfrm>
            <a:off x="4611088" y="3811070"/>
            <a:ext cx="3047956" cy="248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457200">
              <a:lnSpc>
                <a:spcPct val="120000"/>
              </a:lnSpc>
              <a:spcBef>
                <a:spcPts val="1200"/>
              </a:spcBef>
              <a:defRPr sz="1500" spc="29">
                <a:solidFill>
                  <a:srgbClr val="FFFFFF"/>
                </a:solidFill>
              </a:defRPr>
            </a:lvl1pPr>
          </a:lstStyle>
          <a:p>
            <a:pPr algn="ctr"/>
            <a:r>
              <a:rPr sz="1800" b="1" u="sng" dirty="0">
                <a:solidFill>
                  <a:srgbClr val="FFC000"/>
                </a:solidFill>
              </a:rPr>
              <a:t>$6.5bn </a:t>
            </a:r>
            <a:r>
              <a:rPr sz="1800" b="1" dirty="0"/>
              <a:t>was donated privately </a:t>
            </a:r>
            <a:r>
              <a:rPr lang="en-GB" sz="1800" b="1" dirty="0"/>
              <a:t>&amp;</a:t>
            </a:r>
            <a:r>
              <a:rPr sz="1800" b="1" dirty="0"/>
              <a:t> $20.7bn from Governments</a:t>
            </a:r>
            <a:r>
              <a:rPr lang="en-GB" sz="1800" b="1" dirty="0"/>
              <a:t> in </a:t>
            </a:r>
            <a:r>
              <a:rPr sz="1800" b="1" dirty="0"/>
              <a:t>2017</a:t>
            </a:r>
            <a:endParaRPr lang="en-GB" sz="1800" b="1" dirty="0"/>
          </a:p>
          <a:p>
            <a:pPr algn="ctr"/>
            <a:r>
              <a:rPr lang="en-GB" sz="1800" b="1" dirty="0"/>
              <a:t>A large % of this funding is lost</a:t>
            </a:r>
          </a:p>
        </p:txBody>
      </p:sp>
      <p:sp>
        <p:nvSpPr>
          <p:cNvPr id="349" name="The length of time to process donations via bank transfer, it takes even longer if the money is donated through other means such as cash. During disaster relief, 3 days is a long time"/>
          <p:cNvSpPr txBox="1"/>
          <p:nvPr/>
        </p:nvSpPr>
        <p:spPr>
          <a:xfrm>
            <a:off x="8673500" y="3811071"/>
            <a:ext cx="3047956" cy="2056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457200">
              <a:lnSpc>
                <a:spcPct val="120000"/>
              </a:lnSpc>
              <a:spcBef>
                <a:spcPts val="1200"/>
              </a:spcBef>
              <a:defRPr sz="1500" spc="29">
                <a:solidFill>
                  <a:srgbClr val="FFFFFF"/>
                </a:solidFill>
              </a:defRPr>
            </a:lvl1pPr>
          </a:lstStyle>
          <a:p>
            <a:pPr algn="ctr"/>
            <a:r>
              <a:rPr lang="en-GB" sz="1800" b="1" dirty="0"/>
              <a:t>Minimum 3 days </a:t>
            </a:r>
            <a:r>
              <a:rPr sz="1800" b="1" dirty="0"/>
              <a:t>to process donations </a:t>
            </a:r>
            <a:endParaRPr lang="en-GB" sz="1800" b="1" dirty="0"/>
          </a:p>
          <a:p>
            <a:pPr algn="ctr"/>
            <a:r>
              <a:rPr lang="en-GB" sz="1800" b="1" dirty="0"/>
              <a:t> </a:t>
            </a:r>
            <a:r>
              <a:rPr sz="1800" b="1" dirty="0"/>
              <a:t>During disaster relief, 3 days is a long time</a:t>
            </a:r>
          </a:p>
        </p:txBody>
      </p:sp>
      <p:sp>
        <p:nvSpPr>
          <p:cNvPr id="350" name="TextBox 16"/>
          <p:cNvSpPr txBox="1"/>
          <p:nvPr/>
        </p:nvSpPr>
        <p:spPr>
          <a:xfrm>
            <a:off x="826846" y="992981"/>
            <a:ext cx="1693881" cy="830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584200">
              <a:lnSpc>
                <a:spcPct val="70000"/>
              </a:lnSpc>
              <a:defRPr sz="3600" b="1" spc="107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&gt;</a:t>
            </a:r>
            <a:r>
              <a:rPr dirty="0"/>
              <a:t>20</a:t>
            </a:r>
            <a:r>
              <a:rPr lang="en-GB" dirty="0"/>
              <a:t>0</a:t>
            </a:r>
            <a:r>
              <a:rPr dirty="0"/>
              <a:t>m</a:t>
            </a:r>
          </a:p>
        </p:txBody>
      </p:sp>
      <p:sp>
        <p:nvSpPr>
          <p:cNvPr id="351" name="Rectangle"/>
          <p:cNvSpPr/>
          <p:nvPr/>
        </p:nvSpPr>
        <p:spPr>
          <a:xfrm>
            <a:off x="4621565" y="728901"/>
            <a:ext cx="2233714" cy="83042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2" name="TextBox 16"/>
          <p:cNvSpPr txBox="1"/>
          <p:nvPr/>
        </p:nvSpPr>
        <p:spPr>
          <a:xfrm>
            <a:off x="4692920" y="992981"/>
            <a:ext cx="2091004" cy="830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584200">
              <a:lnSpc>
                <a:spcPct val="70000"/>
              </a:lnSpc>
              <a:defRPr sz="3600" b="1" spc="107">
                <a:solidFill>
                  <a:srgbClr val="000000"/>
                </a:solidFill>
              </a:defRPr>
            </a:lvl1pPr>
          </a:lstStyle>
          <a:p>
            <a:r>
              <a:rPr dirty="0"/>
              <a:t>$27.3bn</a:t>
            </a:r>
          </a:p>
        </p:txBody>
      </p:sp>
      <p:sp>
        <p:nvSpPr>
          <p:cNvPr id="353" name="TextBox 16"/>
          <p:cNvSpPr txBox="1"/>
          <p:nvPr/>
        </p:nvSpPr>
        <p:spPr>
          <a:xfrm>
            <a:off x="8956116" y="992981"/>
            <a:ext cx="1693882" cy="830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ctr" defTabSz="584200">
              <a:lnSpc>
                <a:spcPct val="70000"/>
              </a:lnSpc>
              <a:defRPr sz="3600" b="1" spc="107">
                <a:solidFill>
                  <a:srgbClr val="000000"/>
                </a:solidFill>
              </a:defRPr>
            </a:lvl1pPr>
          </a:lstStyle>
          <a:p>
            <a:r>
              <a:rPr dirty="0"/>
              <a:t>3 days</a:t>
            </a:r>
          </a:p>
        </p:txBody>
      </p:sp>
      <p:sp>
        <p:nvSpPr>
          <p:cNvPr id="354" name="Group"/>
          <p:cNvSpPr/>
          <p:nvPr/>
        </p:nvSpPr>
        <p:spPr>
          <a:xfrm>
            <a:off x="319356" y="6300713"/>
            <a:ext cx="10473421" cy="30350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warp dir="in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1. mobile banking pic.jpg" descr="1. mobile banking pic.jpg"/>
          <p:cNvPicPr>
            <a:picLocks/>
          </p:cNvPicPr>
          <p:nvPr/>
        </p:nvPicPr>
        <p:blipFill>
          <a:blip r:embed="rId2"/>
          <a:srcRect l="24244" t="9076" r="24242" b="9076"/>
          <a:stretch>
            <a:fillRect/>
          </a:stretch>
        </p:blipFill>
        <p:spPr>
          <a:xfrm>
            <a:off x="6321168" y="0"/>
            <a:ext cx="5755085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367" name="TextBox 9"/>
          <p:cNvSpPr txBox="1"/>
          <p:nvPr/>
        </p:nvSpPr>
        <p:spPr>
          <a:xfrm>
            <a:off x="280360" y="1643060"/>
            <a:ext cx="5957043" cy="3493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  <a:defRPr sz="2200" spc="44">
                <a:solidFill>
                  <a:srgbClr val="808080"/>
                </a:solidFill>
              </a:defRPr>
            </a:pPr>
            <a:r>
              <a:rPr dirty="0"/>
              <a:t>A WhatsApp based fin-tech product </a:t>
            </a:r>
          </a:p>
          <a:p>
            <a:pPr>
              <a:lnSpc>
                <a:spcPct val="120000"/>
              </a:lnSpc>
              <a:defRPr sz="2200" spc="44">
                <a:solidFill>
                  <a:srgbClr val="808080"/>
                </a:solidFill>
              </a:defRPr>
            </a:pPr>
            <a:endParaRPr dirty="0"/>
          </a:p>
          <a:p>
            <a:pPr>
              <a:lnSpc>
                <a:spcPct val="120000"/>
              </a:lnSpc>
              <a:defRPr sz="2200" spc="44">
                <a:solidFill>
                  <a:srgbClr val="808080"/>
                </a:solidFill>
              </a:defRPr>
            </a:pPr>
            <a:r>
              <a:rPr lang="en-GB" dirty="0"/>
              <a:t>Enables seamless transfer </a:t>
            </a:r>
            <a:r>
              <a:rPr dirty="0"/>
              <a:t>of </a:t>
            </a:r>
            <a:r>
              <a:rPr lang="en-GB" dirty="0"/>
              <a:t>donor </a:t>
            </a:r>
            <a:r>
              <a:rPr dirty="0"/>
              <a:t>funds to where the relief is required</a:t>
            </a:r>
          </a:p>
          <a:p>
            <a:pPr>
              <a:lnSpc>
                <a:spcPct val="120000"/>
              </a:lnSpc>
              <a:defRPr sz="2200" spc="44">
                <a:solidFill>
                  <a:srgbClr val="808080"/>
                </a:solidFill>
              </a:defRPr>
            </a:pPr>
            <a:endParaRPr dirty="0"/>
          </a:p>
          <a:p>
            <a:pPr>
              <a:lnSpc>
                <a:spcPct val="120000"/>
              </a:lnSpc>
              <a:defRPr sz="2200" spc="44">
                <a:solidFill>
                  <a:srgbClr val="808080"/>
                </a:solidFill>
              </a:defRPr>
            </a:pPr>
            <a:r>
              <a:rPr lang="en-GB" dirty="0"/>
              <a:t>For </a:t>
            </a:r>
            <a:r>
              <a:rPr dirty="0"/>
              <a:t>urgent response for people suffering from humanitarian crises </a:t>
            </a:r>
            <a:r>
              <a:rPr lang="en-GB" dirty="0"/>
              <a:t>e.g.</a:t>
            </a:r>
            <a:r>
              <a:rPr dirty="0"/>
              <a:t> earthquakes, tsunamis, etc.</a:t>
            </a:r>
          </a:p>
          <a:p>
            <a:pPr>
              <a:lnSpc>
                <a:spcPct val="120000"/>
              </a:lnSpc>
              <a:defRPr sz="1400" spc="28">
                <a:solidFill>
                  <a:srgbClr val="808080"/>
                </a:solidFill>
              </a:defRPr>
            </a:pPr>
            <a:endParaRPr dirty="0"/>
          </a:p>
        </p:txBody>
      </p:sp>
      <p:sp>
        <p:nvSpPr>
          <p:cNvPr id="368" name="Group"/>
          <p:cNvSpPr/>
          <p:nvPr/>
        </p:nvSpPr>
        <p:spPr>
          <a:xfrm>
            <a:off x="319356" y="6300713"/>
            <a:ext cx="10473421" cy="30350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821EF6-D16F-C246-BDFF-5086DFDAE0A5}"/>
              </a:ext>
            </a:extLst>
          </p:cNvPr>
          <p:cNvSpPr txBox="1"/>
          <p:nvPr/>
        </p:nvSpPr>
        <p:spPr>
          <a:xfrm>
            <a:off x="280360" y="634095"/>
            <a:ext cx="6674310" cy="67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defRPr sz="5800" b="1" spc="-116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LifeAPP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25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warp dir="in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roup"/>
          <p:cNvSpPr/>
          <p:nvPr/>
        </p:nvSpPr>
        <p:spPr>
          <a:xfrm>
            <a:off x="319356" y="6300713"/>
            <a:ext cx="10473421" cy="30350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" name="Online Media 1" descr="LifeApp - 20s version.mp4">
            <a:hlinkClick r:id="" action="ppaction://media"/>
            <a:extLst>
              <a:ext uri="{FF2B5EF4-FFF2-40B4-BE49-F238E27FC236}">
                <a16:creationId xmlns:a16="http://schemas.microsoft.com/office/drawing/2014/main" id="{EDB9F759-0F3B-B140-88C2-96C85FF7D0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75" y="115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6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warp dir="in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TextBox 4"/>
          <p:cNvSpPr txBox="1"/>
          <p:nvPr/>
        </p:nvSpPr>
        <p:spPr>
          <a:xfrm>
            <a:off x="2234526" y="3190642"/>
            <a:ext cx="3735549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defRPr sz="2000" b="1" spc="39">
                <a:solidFill>
                  <a:srgbClr val="000000"/>
                </a:solidFill>
              </a:defRPr>
            </a:lvl1pPr>
          </a:lstStyle>
          <a:p>
            <a:r>
              <a:rPr dirty="0"/>
              <a:t>3 days to 3 seconds</a:t>
            </a:r>
          </a:p>
        </p:txBody>
      </p:sp>
      <p:sp>
        <p:nvSpPr>
          <p:cNvPr id="366" name="TextBox 4"/>
          <p:cNvSpPr txBox="1"/>
          <p:nvPr/>
        </p:nvSpPr>
        <p:spPr>
          <a:xfrm>
            <a:off x="7848465" y="3190642"/>
            <a:ext cx="3508363" cy="792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defRPr sz="2000" b="1" spc="39">
                <a:solidFill>
                  <a:srgbClr val="000000"/>
                </a:solidFill>
              </a:defRPr>
            </a:lvl1pPr>
          </a:lstStyle>
          <a:p>
            <a:r>
              <a:t>Donor verification and AML via biometrics</a:t>
            </a:r>
          </a:p>
        </p:txBody>
      </p:sp>
      <p:sp>
        <p:nvSpPr>
          <p:cNvPr id="367" name="TextBox 4"/>
          <p:cNvSpPr txBox="1"/>
          <p:nvPr/>
        </p:nvSpPr>
        <p:spPr>
          <a:xfrm>
            <a:off x="2234526" y="4654317"/>
            <a:ext cx="3508363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defRPr sz="2000" b="1" spc="39">
                <a:solidFill>
                  <a:srgbClr val="000000"/>
                </a:solidFill>
              </a:defRPr>
            </a:lvl1pPr>
          </a:lstStyle>
          <a:p>
            <a:r>
              <a:t>Solving the last mile problem</a:t>
            </a:r>
          </a:p>
        </p:txBody>
      </p:sp>
      <p:sp>
        <p:nvSpPr>
          <p:cNvPr id="368" name="TextBox 4"/>
          <p:cNvSpPr txBox="1"/>
          <p:nvPr/>
        </p:nvSpPr>
        <p:spPr>
          <a:xfrm>
            <a:off x="7848465" y="4781317"/>
            <a:ext cx="3735549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defRPr sz="2000" b="1" spc="39">
                <a:solidFill>
                  <a:srgbClr val="000000"/>
                </a:solidFill>
              </a:defRPr>
            </a:lvl1pPr>
          </a:lstStyle>
          <a:p>
            <a:r>
              <a:t>Improved efficiencies of fund collection and data analytics</a:t>
            </a:r>
          </a:p>
        </p:txBody>
      </p:sp>
      <p:sp>
        <p:nvSpPr>
          <p:cNvPr id="369" name="Group"/>
          <p:cNvSpPr/>
          <p:nvPr/>
        </p:nvSpPr>
        <p:spPr>
          <a:xfrm>
            <a:off x="319356" y="6300713"/>
            <a:ext cx="10473421" cy="30350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70" name="TextBox 6"/>
          <p:cNvSpPr txBox="1"/>
          <p:nvPr/>
        </p:nvSpPr>
        <p:spPr>
          <a:xfrm>
            <a:off x="986036" y="1216960"/>
            <a:ext cx="10593557" cy="1074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defTabSz="584200">
              <a:lnSpc>
                <a:spcPct val="70000"/>
              </a:lnSpc>
              <a:defRPr sz="4800" b="1" spc="144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LifeAPP</a:t>
            </a:r>
            <a:r>
              <a:rPr dirty="0"/>
              <a:t> allows for a more seamless donation processes</a:t>
            </a:r>
          </a:p>
        </p:txBody>
      </p:sp>
      <p:pic>
        <p:nvPicPr>
          <p:cNvPr id="371" name="7383-200.png" descr="7383-200.png"/>
          <p:cNvPicPr>
            <a:picLocks noChangeAspect="1"/>
          </p:cNvPicPr>
          <p:nvPr/>
        </p:nvPicPr>
        <p:blipFill>
          <a:blip r:embed="rId2"/>
          <a:srcRect t="4347" b="4347"/>
          <a:stretch>
            <a:fillRect/>
          </a:stretch>
        </p:blipFill>
        <p:spPr>
          <a:xfrm>
            <a:off x="1041989" y="3043509"/>
            <a:ext cx="800016" cy="730449"/>
          </a:xfrm>
          <a:prstGeom prst="rect">
            <a:avLst/>
          </a:prstGeom>
          <a:ln w="12700">
            <a:miter lim="400000"/>
          </a:ln>
        </p:spPr>
      </p:pic>
      <p:pic>
        <p:nvPicPr>
          <p:cNvPr id="372" name="address-logo.png" descr="address-logo.png"/>
          <p:cNvPicPr>
            <a:picLocks noChangeAspect="1"/>
          </p:cNvPicPr>
          <p:nvPr/>
        </p:nvPicPr>
        <p:blipFill>
          <a:blip r:embed="rId3"/>
          <a:srcRect b="8227"/>
          <a:stretch>
            <a:fillRect/>
          </a:stretch>
        </p:blipFill>
        <p:spPr>
          <a:xfrm>
            <a:off x="1162006" y="4602543"/>
            <a:ext cx="559982" cy="797999"/>
          </a:xfrm>
          <a:prstGeom prst="rect">
            <a:avLst/>
          </a:prstGeom>
          <a:ln w="12700">
            <a:miter lim="400000"/>
          </a:ln>
        </p:spPr>
      </p:pic>
      <p:pic>
        <p:nvPicPr>
          <p:cNvPr id="373" name="aami17-28-512.png" descr="aami17-28-512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567392" y="2981731"/>
            <a:ext cx="925824" cy="925823"/>
          </a:xfrm>
          <a:prstGeom prst="rect">
            <a:avLst/>
          </a:prstGeom>
          <a:ln w="12700">
            <a:miter lim="400000"/>
          </a:ln>
        </p:spPr>
      </p:pic>
      <p:pic>
        <p:nvPicPr>
          <p:cNvPr id="374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3537" y="4656501"/>
            <a:ext cx="853534" cy="8535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warp dir="in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Our tech"/>
          <p:cNvSpPr txBox="1">
            <a:spLocks noGrp="1"/>
          </p:cNvSpPr>
          <p:nvPr>
            <p:ph type="title" idx="4294967295"/>
          </p:nvPr>
        </p:nvSpPr>
        <p:spPr>
          <a:xfrm>
            <a:off x="2080388" y="3005243"/>
            <a:ext cx="8031224" cy="1153397"/>
          </a:xfrm>
          <a:prstGeom prst="rect">
            <a:avLst/>
          </a:prstGeom>
        </p:spPr>
        <p:txBody>
          <a:bodyPr lIns="50800" tIns="50800" rIns="50800" bIns="50800">
            <a:normAutofit/>
          </a:bodyPr>
          <a:lstStyle>
            <a:lvl1pPr defTabSz="767715">
              <a:lnSpc>
                <a:spcPct val="100000"/>
              </a:lnSpc>
              <a:defRPr sz="6882" cap="all" spc="206">
                <a:solidFill>
                  <a:srgbClr val="000000"/>
                </a:solidFill>
              </a:defRPr>
            </a:lvl1pPr>
          </a:lstStyle>
          <a:p>
            <a:r>
              <a:t>Our tech</a:t>
            </a:r>
          </a:p>
        </p:txBody>
      </p:sp>
      <p:pic>
        <p:nvPicPr>
          <p:cNvPr id="377" name="Image" descr="Image"/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5142248" y="-2413007"/>
            <a:ext cx="11684001" cy="116840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warp dir="in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Picture Placeholder 1" descr="Picture Placeholder 1"/>
          <p:cNvPicPr>
            <a:picLocks/>
          </p:cNvPicPr>
          <p:nvPr/>
        </p:nvPicPr>
        <p:blipFill>
          <a:blip r:embed="rId2"/>
          <a:srcRect l="11726" t="6901" r="8782"/>
          <a:stretch>
            <a:fillRect/>
          </a:stretch>
        </p:blipFill>
        <p:spPr>
          <a:xfrm rot="16200000" flipH="1">
            <a:off x="6322813" y="988814"/>
            <a:ext cx="6858001" cy="48803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ln w="12700">
            <a:miter lim="400000"/>
          </a:ln>
        </p:spPr>
      </p:pic>
      <p:grpSp>
        <p:nvGrpSpPr>
          <p:cNvPr id="384" name="Group"/>
          <p:cNvGrpSpPr/>
          <p:nvPr/>
        </p:nvGrpSpPr>
        <p:grpSpPr>
          <a:xfrm>
            <a:off x="319356" y="6300713"/>
            <a:ext cx="11642919" cy="303503"/>
            <a:chOff x="0" y="0"/>
            <a:chExt cx="11642917" cy="303502"/>
          </a:xfrm>
        </p:grpSpPr>
        <p:sp>
          <p:nvSpPr>
            <p:cNvPr id="382" name="Rectangle"/>
            <p:cNvSpPr txBox="1"/>
            <p:nvPr/>
          </p:nvSpPr>
          <p:spPr>
            <a:xfrm>
              <a:off x="10711162" y="56797"/>
              <a:ext cx="931756" cy="2153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defRPr sz="1100" b="1" spc="22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3" name="Rectangle"/>
            <p:cNvSpPr/>
            <p:nvPr/>
          </p:nvSpPr>
          <p:spPr>
            <a:xfrm>
              <a:off x="0" y="0"/>
              <a:ext cx="10473420" cy="303503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8" name="TextBox 6">
            <a:extLst>
              <a:ext uri="{FF2B5EF4-FFF2-40B4-BE49-F238E27FC236}">
                <a16:creationId xmlns:a16="http://schemas.microsoft.com/office/drawing/2014/main" id="{91A565ED-7A62-6E44-BD43-EF8A87A0C085}"/>
              </a:ext>
            </a:extLst>
          </p:cNvPr>
          <p:cNvSpPr txBox="1"/>
          <p:nvPr/>
        </p:nvSpPr>
        <p:spPr>
          <a:xfrm>
            <a:off x="280360" y="634095"/>
            <a:ext cx="6674310" cy="67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defRPr sz="5800" b="1" spc="-116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Technology</a:t>
            </a:r>
            <a:endParaRPr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5F0EA372-EAB1-5143-8C73-68E02A5262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60" y="1326531"/>
            <a:ext cx="6492561" cy="501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79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warp dir="in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Picture Placeholder 1" descr="Picture Placeholder 1"/>
          <p:cNvPicPr>
            <a:picLocks/>
          </p:cNvPicPr>
          <p:nvPr/>
        </p:nvPicPr>
        <p:blipFill>
          <a:blip r:embed="rId2"/>
          <a:srcRect t="2232" b="7683"/>
          <a:stretch>
            <a:fillRect/>
          </a:stretch>
        </p:blipFill>
        <p:spPr>
          <a:xfrm>
            <a:off x="7311604" y="0"/>
            <a:ext cx="4880396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TextBox 7"/>
          <p:cNvSpPr txBox="1"/>
          <p:nvPr/>
        </p:nvSpPr>
        <p:spPr>
          <a:xfrm>
            <a:off x="319356" y="1307934"/>
            <a:ext cx="5363756" cy="34196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  <a:defRPr sz="1400" spc="28">
                <a:solidFill>
                  <a:srgbClr val="808080"/>
                </a:solidFill>
              </a:defRPr>
            </a:pPr>
            <a:endParaRPr lang="en-GB" sz="1600" dirty="0"/>
          </a:p>
          <a:p>
            <a:pPr>
              <a:lnSpc>
                <a:spcPct val="120000"/>
              </a:lnSpc>
              <a:defRPr sz="1400" spc="28">
                <a:solidFill>
                  <a:srgbClr val="808080"/>
                </a:solidFill>
              </a:defRPr>
            </a:pPr>
            <a:r>
              <a:rPr sz="1600" dirty="0"/>
              <a:t>Securing financial data </a:t>
            </a:r>
            <a:r>
              <a:rPr lang="en-GB" sz="1600" dirty="0"/>
              <a:t>&amp;</a:t>
            </a:r>
            <a:r>
              <a:rPr sz="1600" dirty="0"/>
              <a:t> transactions using biometric details </a:t>
            </a:r>
            <a:r>
              <a:rPr lang="en-GB" sz="1600" dirty="0"/>
              <a:t>i.e.</a:t>
            </a:r>
            <a:r>
              <a:rPr sz="1600" dirty="0"/>
              <a:t> finger prints or facial recognition</a:t>
            </a:r>
            <a:endParaRPr lang="en-GB" sz="1600" dirty="0"/>
          </a:p>
          <a:p>
            <a:pPr>
              <a:lnSpc>
                <a:spcPct val="120000"/>
              </a:lnSpc>
              <a:defRPr sz="1400" spc="28">
                <a:solidFill>
                  <a:srgbClr val="808080"/>
                </a:solidFill>
              </a:defRPr>
            </a:pPr>
            <a:endParaRPr lang="en-GB" sz="1600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  <a:defRPr sz="1400" spc="28">
                <a:solidFill>
                  <a:srgbClr val="808080"/>
                </a:solidFill>
              </a:defRPr>
            </a:pPr>
            <a:r>
              <a:rPr lang="en-GB" sz="1600" dirty="0"/>
              <a:t>Audit trail</a:t>
            </a:r>
          </a:p>
          <a:p>
            <a:pPr>
              <a:lnSpc>
                <a:spcPct val="120000"/>
              </a:lnSpc>
              <a:defRPr sz="1400" spc="28">
                <a:solidFill>
                  <a:srgbClr val="808080"/>
                </a:solidFill>
              </a:defRPr>
            </a:pPr>
            <a:endParaRPr lang="en-GB" sz="1600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  <a:defRPr sz="1400" spc="28">
                <a:solidFill>
                  <a:srgbClr val="808080"/>
                </a:solidFill>
              </a:defRPr>
            </a:pPr>
            <a:r>
              <a:rPr lang="en-GB" sz="1600" dirty="0"/>
              <a:t>Know Your Customer (KYC)</a:t>
            </a:r>
          </a:p>
          <a:p>
            <a:pPr>
              <a:lnSpc>
                <a:spcPct val="120000"/>
              </a:lnSpc>
              <a:defRPr sz="1400" spc="28">
                <a:solidFill>
                  <a:srgbClr val="808080"/>
                </a:solidFill>
              </a:defRPr>
            </a:pPr>
            <a:endParaRPr lang="en-GB" sz="1600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  <a:defRPr sz="1400" spc="28">
                <a:solidFill>
                  <a:srgbClr val="808080"/>
                </a:solidFill>
              </a:defRPr>
            </a:pPr>
            <a:r>
              <a:rPr lang="en-GB" sz="1600" dirty="0"/>
              <a:t>Application </a:t>
            </a:r>
            <a:r>
              <a:rPr lang="en-GB" sz="1600" u="sng" dirty="0"/>
              <a:t>up and running </a:t>
            </a:r>
            <a:r>
              <a:rPr lang="en-GB" sz="1600" dirty="0"/>
              <a:t>and ready to use!</a:t>
            </a:r>
          </a:p>
          <a:p>
            <a:pPr>
              <a:lnSpc>
                <a:spcPct val="120000"/>
              </a:lnSpc>
              <a:defRPr sz="1400" spc="28">
                <a:solidFill>
                  <a:srgbClr val="808080"/>
                </a:solidFill>
              </a:defRPr>
            </a:pPr>
            <a:endParaRPr lang="en-GB" dirty="0"/>
          </a:p>
          <a:p>
            <a:pPr>
              <a:lnSpc>
                <a:spcPct val="120000"/>
              </a:lnSpc>
              <a:defRPr sz="1400" spc="28">
                <a:solidFill>
                  <a:srgbClr val="808080"/>
                </a:solidFill>
              </a:defRPr>
            </a:pPr>
            <a:endParaRPr dirty="0"/>
          </a:p>
          <a:p>
            <a:pPr>
              <a:lnSpc>
                <a:spcPct val="120000"/>
              </a:lnSpc>
              <a:defRPr sz="1400" spc="28">
                <a:solidFill>
                  <a:srgbClr val="808080"/>
                </a:solidFill>
              </a:defRPr>
            </a:pPr>
            <a:r>
              <a:rPr dirty="0"/>
              <a:t> </a:t>
            </a:r>
          </a:p>
        </p:txBody>
      </p:sp>
      <p:sp>
        <p:nvSpPr>
          <p:cNvPr id="389" name="Group"/>
          <p:cNvSpPr/>
          <p:nvPr/>
        </p:nvSpPr>
        <p:spPr>
          <a:xfrm>
            <a:off x="319356" y="6300713"/>
            <a:ext cx="10473421" cy="30350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83B1F01-C164-D74C-ADBF-0AC811C23E12}"/>
              </a:ext>
            </a:extLst>
          </p:cNvPr>
          <p:cNvSpPr txBox="1"/>
          <p:nvPr/>
        </p:nvSpPr>
        <p:spPr>
          <a:xfrm>
            <a:off x="280360" y="634095"/>
            <a:ext cx="6674310" cy="67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defRPr sz="5800" b="1" spc="-116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Security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warp dir="in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263238"/>
      </a:dk1>
      <a:lt1>
        <a:srgbClr val="FFFFFF"/>
      </a:lt1>
      <a:dk2>
        <a:srgbClr val="A7A7A7"/>
      </a:dk2>
      <a:lt2>
        <a:srgbClr val="535353"/>
      </a:lt2>
      <a:accent1>
        <a:srgbClr val="076CF1"/>
      </a:accent1>
      <a:accent2>
        <a:srgbClr val="262626"/>
      </a:accent2>
      <a:accent3>
        <a:srgbClr val="3F3F3F"/>
      </a:accent3>
      <a:accent4>
        <a:srgbClr val="595959"/>
      </a:accent4>
      <a:accent5>
        <a:srgbClr val="7F7F7F"/>
      </a:accent5>
      <a:accent6>
        <a:srgbClr val="A5A5A5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6323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6323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76CF1"/>
      </a:accent1>
      <a:accent2>
        <a:srgbClr val="262626"/>
      </a:accent2>
      <a:accent3>
        <a:srgbClr val="3F3F3F"/>
      </a:accent3>
      <a:accent4>
        <a:srgbClr val="595959"/>
      </a:accent4>
      <a:accent5>
        <a:srgbClr val="7F7F7F"/>
      </a:accent5>
      <a:accent6>
        <a:srgbClr val="A5A5A5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6323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63238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307</Words>
  <Application>Microsoft Macintosh PowerPoint</Application>
  <PresentationFormat>Widescreen</PresentationFormat>
  <Paragraphs>59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Helvetica</vt:lpstr>
      <vt:lpstr>Helvetica Neue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tech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Anthony Ajose</cp:lastModifiedBy>
  <cp:revision>26</cp:revision>
  <dcterms:modified xsi:type="dcterms:W3CDTF">2019-10-12T14:00:52Z</dcterms:modified>
</cp:coreProperties>
</file>